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ca3380ff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ca3380ff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a3380ff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ca3380ff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a3380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a3380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ca3380ff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ca3380ff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ca3380f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ca3380f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a3380f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ca3380f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a3380ff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ca3380ff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a3380ff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a3380ff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a3380ff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a3380ff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a3380ff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a3380ff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a3380f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a3380f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a3380ff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ca3380ff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a3380ff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ca3380ff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a3380ff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a3380ff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ca3380ff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ca3380ff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a3380ff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a3380ff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a3380ff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a3380ff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a3380ff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ca3380ff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a3380f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a3380f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a3380f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a3380f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a3380ff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a3380ff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a3380ff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a3380ff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a3380ff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ca3380ff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ca3380ff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ca3380ff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0" y="185900"/>
            <a:ext cx="1058300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39400" y="1859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Verdana"/>
                <a:ea typeface="Verdana"/>
                <a:cs typeface="Verdana"/>
                <a:sym typeface="Verdana"/>
              </a:rPr>
              <a:t>UNIVERSIDADE FEDERAL DE CAMPINA GRANDE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Verdana"/>
                <a:ea typeface="Verdana"/>
                <a:cs typeface="Verdana"/>
                <a:sym typeface="Verdana"/>
              </a:rPr>
              <a:t>INICIAÇÃO CIENTÍFICA E TECNOLÓGICA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Verdana"/>
                <a:ea typeface="Verdana"/>
                <a:cs typeface="Verdana"/>
                <a:sym typeface="Verdana"/>
              </a:rPr>
              <a:t>UNIDADE ACADÊMICA DE ENGENHARIA ELÉTRICA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39400" y="1984050"/>
            <a:ext cx="71388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FF"/>
                </a:solidFill>
              </a:rPr>
              <a:t>Avaliação de modelos em aprendizado de máquina</a:t>
            </a:r>
            <a:endParaRPr sz="3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44150" y="3036475"/>
            <a:ext cx="2255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Reunião 20/11/2020</a:t>
            </a:r>
            <a:endParaRPr b="1" sz="1600"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 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seria possível avaliar o ajuste dos parâmetros do modelo em relação a sua capacidade de generalização?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Divisão do dataset completo em: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Dados de treinamento;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Dados de teste;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Aprendizagem Supervisionada</a:t>
            </a:r>
            <a:r>
              <a:rPr b="1" lang="pt-BR"/>
              <a:t>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(Dados Previsores, Rótulos)</a:t>
            </a:r>
            <a:endParaRPr b="1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925" y="1806000"/>
            <a:ext cx="4779376" cy="2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Procedimentos em regressão linear/polinomial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Realizar a </a:t>
            </a:r>
            <a:r>
              <a:rPr lang="pt-BR"/>
              <a:t>minimização</a:t>
            </a:r>
            <a:r>
              <a:rPr lang="pt-BR"/>
              <a:t> na função de custo          por meio do ajuste de parâmetros utilizando os dados de treinamento;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Computar o erro quadrático médio vinculado aos dados de teste;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Avaliar o ajuste dos dados em relação a capacidade de generalização;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00" y="126175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13" y="2179713"/>
            <a:ext cx="54578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Procedimentos em regressão logística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Realizar a minimização na função de custo          por meio do ajuste de parâmetros utilizando os dados de treinamento;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Computar o erro quadrático médio vinculado aos dados de teste;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Avaliar o ajuste dos dados em relação a capacidade de generalização;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00" y="126175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5">
            <a:alphaModFix/>
          </a:blip>
          <a:srcRect b="0" l="0" r="0" t="7544"/>
          <a:stretch/>
        </p:blipFill>
        <p:spPr>
          <a:xfrm>
            <a:off x="768500" y="2321000"/>
            <a:ext cx="7972425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 de Classificação errada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Em casos de classificação binária, podemos computar o chamado erro de classificação errada, usando como artifício a análise das rotulagens corretas e incorretas da predição.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1223063"/>
            <a:ext cx="79343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300" y="3391000"/>
            <a:ext cx="566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5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Treinamento, Validação e Teste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Digamos que em um problema de regressão polinomial, deseja-se encontrar qual ordem n de um polinômio consegue ter predições mais generalistas em relação a novos dados.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Uma alternativa é minimizar a função de custo através dos ajustes dos parâmetros e computar o erro de predição com os dados de treinamento. Desse modo, podemos encontrar um n grau de polinômio vinculado a hipótese que satisfaça o meu problema.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175" y="3445800"/>
            <a:ext cx="2615125" cy="1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Pensando mais sobre o problema anterior, é possível perceber que essa não foi uma escolha precisa, pois os dados de teste, que originalmente deveriam se manter intactos do processo de aprendizagem do algoritmo, foram constantemente </a:t>
            </a:r>
            <a:r>
              <a:rPr lang="pt-BR"/>
              <a:t>utilizados</a:t>
            </a:r>
            <a:r>
              <a:rPr lang="pt-BR"/>
              <a:t> na busca de uma melhor hipótese.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4457100" y="2571750"/>
            <a:ext cx="4375200" cy="1902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Na situação acima, como será possível avaliar o modelo se todo o dataset foi utilizado no processo de aprendizagem?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4399850"/>
            <a:ext cx="743649" cy="7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75" y="2752725"/>
            <a:ext cx="202305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3502" l="0" r="0" t="0"/>
          <a:stretch/>
        </p:blipFill>
        <p:spPr>
          <a:xfrm>
            <a:off x="0" y="207525"/>
            <a:ext cx="9143999" cy="49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148750" y="4325500"/>
            <a:ext cx="3405600" cy="756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Mantém os dados de teste em segurança para cumprir o seu propósito.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Dados de Treinamento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Utilizado para realizar o processo de </a:t>
            </a:r>
            <a:r>
              <a:rPr lang="pt-BR">
                <a:solidFill>
                  <a:srgbClr val="FF0000"/>
                </a:solidFill>
              </a:rPr>
              <a:t>minimização</a:t>
            </a:r>
            <a:r>
              <a:rPr lang="pt-BR">
                <a:solidFill>
                  <a:srgbClr val="FF0000"/>
                </a:solidFill>
              </a:rPr>
              <a:t> da função de custo através do ajuste dos parâmetros;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Dados de Validação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Utilizado para computar o erro na predição das diversas hipóteses com polinômios de grau n (escolha do ajuste ideal);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Dados de Teste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Verifica a capacidade de generalização do modelo usando a hipótese obtida;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00" y="1152475"/>
            <a:ext cx="62466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com muitos erros na predição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supor que foi implementado um modelo de regressão linear com regularização para prever o preço de casas em uma determinada cidade: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50" y="2095500"/>
            <a:ext cx="41529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048000"/>
            <a:ext cx="2659976" cy="20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923" y="3047998"/>
            <a:ext cx="2736079" cy="20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00" y="1067554"/>
            <a:ext cx="6246600" cy="300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38" y="1147750"/>
            <a:ext cx="64103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Quantidade de Dados de Treinamento</a:t>
            </a:r>
            <a:endParaRPr/>
          </a:p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4242" l="2296" r="6943" t="0"/>
          <a:stretch/>
        </p:blipFill>
        <p:spPr>
          <a:xfrm>
            <a:off x="4851731" y="1152475"/>
            <a:ext cx="398057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359425" y="1326150"/>
            <a:ext cx="42759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Mais chances de aprendizado;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uma boa base de dados para treinamento, pois possui dados mais generalistas e consistentes;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comum ter a necessidade de eliminar valores inconsistentes, faltantes e que fogem radicalmente dos padrões (outliers);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novos algoritmos</a:t>
            </a:r>
            <a:endParaRPr/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4242" l="2296" r="6943" t="0"/>
          <a:stretch/>
        </p:blipFill>
        <p:spPr>
          <a:xfrm>
            <a:off x="4851731" y="1152475"/>
            <a:ext cx="398057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311700" y="1350900"/>
            <a:ext cx="4313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comum nos processos de                                                                                           aprendizagem de máquina testar                                                                                         diferentes algoritmos em um mesmo problema e analisar qual terá o melhor desempenho;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Testando novos algoritmos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01" y="1152475"/>
            <a:ext cx="8059199" cy="37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Continua...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405" y="1152475"/>
            <a:ext cx="608117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com muitos erros na predição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avaliar a predição do algoritmo nos dados de treinamento, foi observado que o modelo estipulado estaria passível a diversos erros de predição. Algumas medidas foram pensadas:</a:t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Adicionar mais dados de treinamento;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Tentar diminuir o número de características dos dados;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Adicionar um hipótese de polinômios com grau mais elevados;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Aumentar o valor de lambda na regularização;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Diminuir o valor de lambda na regularização;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208150" y="3961425"/>
            <a:ext cx="3715500" cy="89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Todas essas tentativas podem ser eficazes, embora gaste muito tempo para analisá-las.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Diagnóstico do Aprendizado de Máquina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U</a:t>
            </a:r>
            <a:r>
              <a:rPr lang="pt-BR"/>
              <a:t>m teste que possibilitar a obtenção de uma visão do que está ou não funcionando com um algoritmo de aprendizagem, visando obter orientação sobre a melhor forma de melhorar o desempenho do algoritmo.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implementação de diagnósticos no modelo a ser estipulado pode levar algum tempo, mas o resultado tende a ser valioso para boas predições.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000" y="2899150"/>
            <a:ext cx="2226300" cy="16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153975" y="3111963"/>
            <a:ext cx="4361400" cy="12441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Tais ideias partem da premissa de que não se pode lançar um modelo sem antes garantir a sua capacidade de generalização.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9" y="0"/>
            <a:ext cx="85686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Abordagem do AM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287675" y="3011725"/>
            <a:ext cx="4942500" cy="155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Aplicar técnicas de AM para se aprofundar em grandes quantidades de dados pode ajudar na descoberta de padrões que não eram aparentes. Isto é chamado de mineração de dados.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Underfitting </a:t>
            </a:r>
            <a:r>
              <a:rPr lang="pt-BR"/>
              <a:t>= o modelo não se ajustou muito bem aos dados. Consequentemente, é passível de avaliar incorretamente dados de treinamento e outros novos dados.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Ajuste perfeito</a:t>
            </a:r>
            <a:r>
              <a:rPr lang="pt-BR"/>
              <a:t> = O modelo se ajustou bem aos dados de modo que ele consiga avaliar </a:t>
            </a:r>
            <a:r>
              <a:rPr lang="pt-BR"/>
              <a:t>concisamente os dados de treinamento e outros novos dados. Ou seja, o modelo tem capacidade de generalização.</a:t>
            </a:r>
            <a:r>
              <a:rPr lang="pt-BR"/>
              <a:t>  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Overfitting </a:t>
            </a:r>
            <a:r>
              <a:rPr lang="pt-BR"/>
              <a:t>= O modelo apenas decorou os dados. Houve um </a:t>
            </a:r>
            <a:r>
              <a:rPr lang="pt-BR"/>
              <a:t>sobreajuste</a:t>
            </a:r>
            <a:r>
              <a:rPr lang="pt-BR"/>
              <a:t> enorme aos dados de treinamento, tornando-o sensível a novos dados que </a:t>
            </a:r>
            <a:r>
              <a:rPr lang="pt-BR"/>
              <a:t>destoam</a:t>
            </a:r>
            <a:r>
              <a:rPr lang="pt-BR"/>
              <a:t> do que foi decorado. 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Undefitting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      alto e            alto;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Ajuste Perfeito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      consistente e            consistente;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Overfitting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      </a:t>
            </a:r>
            <a:r>
              <a:rPr lang="pt-BR"/>
              <a:t>baixo e            alto;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17947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118" y="1794700"/>
            <a:ext cx="6056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28415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793" y="2841500"/>
            <a:ext cx="6056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38883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193" y="3888300"/>
            <a:ext cx="605607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116800" y="1395875"/>
            <a:ext cx="3715500" cy="89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É importante ter cuidado com avaliações parciais sobre um modelo de um algoritmo de aprendizado de máquina.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411" y="2489700"/>
            <a:ext cx="3106274" cy="20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